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706" r:id="rId3"/>
  </p:sldMasterIdLst>
  <p:notesMasterIdLst>
    <p:notesMasterId r:id="rId86"/>
  </p:notesMasterIdLst>
  <p:sldIdLst>
    <p:sldId id="456" r:id="rId4"/>
    <p:sldId id="457" r:id="rId5"/>
    <p:sldId id="453" r:id="rId6"/>
    <p:sldId id="344" r:id="rId7"/>
    <p:sldId id="345" r:id="rId8"/>
    <p:sldId id="349" r:id="rId9"/>
    <p:sldId id="350" r:id="rId10"/>
    <p:sldId id="351" r:id="rId11"/>
    <p:sldId id="424" r:id="rId12"/>
    <p:sldId id="354" r:id="rId13"/>
    <p:sldId id="353" r:id="rId14"/>
    <p:sldId id="440" r:id="rId15"/>
    <p:sldId id="445" r:id="rId16"/>
    <p:sldId id="441" r:id="rId17"/>
    <p:sldId id="443" r:id="rId18"/>
    <p:sldId id="444" r:id="rId19"/>
    <p:sldId id="449" r:id="rId20"/>
    <p:sldId id="450" r:id="rId21"/>
    <p:sldId id="451" r:id="rId22"/>
    <p:sldId id="432" r:id="rId23"/>
    <p:sldId id="455" r:id="rId24"/>
    <p:sldId id="446" r:id="rId25"/>
    <p:sldId id="427" r:id="rId26"/>
    <p:sldId id="428" r:id="rId27"/>
    <p:sldId id="429" r:id="rId28"/>
    <p:sldId id="430" r:id="rId29"/>
    <p:sldId id="431" r:id="rId30"/>
    <p:sldId id="448" r:id="rId31"/>
    <p:sldId id="357" r:id="rId32"/>
    <p:sldId id="358" r:id="rId33"/>
    <p:sldId id="356" r:id="rId34"/>
    <p:sldId id="359" r:id="rId35"/>
    <p:sldId id="361" r:id="rId36"/>
    <p:sldId id="452" r:id="rId37"/>
    <p:sldId id="321" r:id="rId38"/>
    <p:sldId id="362" r:id="rId39"/>
    <p:sldId id="364" r:id="rId40"/>
    <p:sldId id="365" r:id="rId41"/>
    <p:sldId id="368" r:id="rId42"/>
    <p:sldId id="369" r:id="rId43"/>
    <p:sldId id="370" r:id="rId44"/>
    <p:sldId id="371" r:id="rId45"/>
    <p:sldId id="372" r:id="rId46"/>
    <p:sldId id="381" r:id="rId47"/>
    <p:sldId id="367" r:id="rId48"/>
    <p:sldId id="373" r:id="rId49"/>
    <p:sldId id="375" r:id="rId50"/>
    <p:sldId id="390" r:id="rId51"/>
    <p:sldId id="391" r:id="rId52"/>
    <p:sldId id="376" r:id="rId53"/>
    <p:sldId id="374" r:id="rId54"/>
    <p:sldId id="377" r:id="rId55"/>
    <p:sldId id="378" r:id="rId56"/>
    <p:sldId id="379" r:id="rId57"/>
    <p:sldId id="389" r:id="rId58"/>
    <p:sldId id="380" r:id="rId59"/>
    <p:sldId id="388" r:id="rId60"/>
    <p:sldId id="392" r:id="rId61"/>
    <p:sldId id="434" r:id="rId62"/>
    <p:sldId id="395" r:id="rId63"/>
    <p:sldId id="407" r:id="rId64"/>
    <p:sldId id="366" r:id="rId65"/>
    <p:sldId id="382" r:id="rId66"/>
    <p:sldId id="383" r:id="rId67"/>
    <p:sldId id="384" r:id="rId68"/>
    <p:sldId id="385" r:id="rId69"/>
    <p:sldId id="386" r:id="rId70"/>
    <p:sldId id="387" r:id="rId71"/>
    <p:sldId id="393" r:id="rId72"/>
    <p:sldId id="394" r:id="rId73"/>
    <p:sldId id="397" r:id="rId74"/>
    <p:sldId id="398" r:id="rId75"/>
    <p:sldId id="399" r:id="rId76"/>
    <p:sldId id="400" r:id="rId77"/>
    <p:sldId id="401" r:id="rId78"/>
    <p:sldId id="402" r:id="rId79"/>
    <p:sldId id="405" r:id="rId80"/>
    <p:sldId id="404" r:id="rId81"/>
    <p:sldId id="403" r:id="rId82"/>
    <p:sldId id="406" r:id="rId83"/>
    <p:sldId id="281" r:id="rId84"/>
    <p:sldId id="423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介绍" id="{35279D89-F6A0-7A4E-9656-BEB161969372}">
          <p14:sldIdLst>
            <p14:sldId id="456"/>
            <p14:sldId id="457"/>
            <p14:sldId id="453"/>
            <p14:sldId id="344"/>
            <p14:sldId id="345"/>
            <p14:sldId id="349"/>
            <p14:sldId id="350"/>
            <p14:sldId id="351"/>
            <p14:sldId id="424"/>
            <p14:sldId id="354"/>
            <p14:sldId id="353"/>
            <p14:sldId id="440"/>
            <p14:sldId id="445"/>
            <p14:sldId id="441"/>
            <p14:sldId id="443"/>
            <p14:sldId id="444"/>
            <p14:sldId id="449"/>
            <p14:sldId id="450"/>
            <p14:sldId id="451"/>
            <p14:sldId id="432"/>
            <p14:sldId id="455"/>
            <p14:sldId id="446"/>
            <p14:sldId id="427"/>
            <p14:sldId id="428"/>
            <p14:sldId id="429"/>
            <p14:sldId id="430"/>
            <p14:sldId id="431"/>
          </p14:sldIdLst>
        </p14:section>
        <p14:section name="入门" id="{B24567E6-DCD4-944D-8C5F-3B1779365529}">
          <p14:sldIdLst>
            <p14:sldId id="448"/>
            <p14:sldId id="357"/>
            <p14:sldId id="358"/>
            <p14:sldId id="356"/>
            <p14:sldId id="359"/>
            <p14:sldId id="361"/>
            <p14:sldId id="452"/>
          </p14:sldIdLst>
        </p14:section>
        <p14:section name="具体功能" id="{12ABB739-115C-F843-93D8-2551FC86936C}">
          <p14:sldIdLst>
            <p14:sldId id="321"/>
            <p14:sldId id="362"/>
          </p14:sldIdLst>
        </p14:section>
        <p14:section name="控件" id="{79127A05-143E-8648-87FF-6C0AE455D0B9}">
          <p14:sldIdLst>
            <p14:sldId id="364"/>
            <p14:sldId id="365"/>
            <p14:sldId id="368"/>
            <p14:sldId id="369"/>
            <p14:sldId id="370"/>
            <p14:sldId id="371"/>
            <p14:sldId id="372"/>
          </p14:sldIdLst>
        </p14:section>
        <p14:section name="覆盖物" id="{810DA6D5-8D96-4042-A27E-01C555CD40F2}">
          <p14:sldIdLst>
            <p14:sldId id="381"/>
            <p14:sldId id="367"/>
            <p14:sldId id="373"/>
            <p14:sldId id="375"/>
            <p14:sldId id="390"/>
            <p14:sldId id="391"/>
            <p14:sldId id="376"/>
            <p14:sldId id="374"/>
            <p14:sldId id="377"/>
            <p14:sldId id="378"/>
            <p14:sldId id="379"/>
            <p14:sldId id="389"/>
            <p14:sldId id="380"/>
            <p14:sldId id="388"/>
            <p14:sldId id="392"/>
            <p14:sldId id="434"/>
            <p14:sldId id="395"/>
            <p14:sldId id="407"/>
          </p14:sldIdLst>
        </p14:section>
        <p14:section name="事件" id="{CC8065DF-5332-2B43-B3B7-927C8624E658}">
          <p14:sldIdLst>
            <p14:sldId id="366"/>
            <p14:sldId id="382"/>
            <p14:sldId id="383"/>
            <p14:sldId id="384"/>
            <p14:sldId id="385"/>
            <p14:sldId id="386"/>
            <p14:sldId id="387"/>
          </p14:sldIdLst>
        </p14:section>
        <p14:section name="图层" id="{1293EF84-FA2A-504F-A4F2-FB9782060DF2}">
          <p14:sldIdLst>
            <p14:sldId id="393"/>
            <p14:sldId id="394"/>
          </p14:sldIdLst>
        </p14:section>
        <p14:section name="服务部分" id="{78764F01-E825-7541-AA63-E3A9D1FA0D47}">
          <p14:sldIdLst>
            <p14:sldId id="397"/>
            <p14:sldId id="398"/>
            <p14:sldId id="399"/>
            <p14:sldId id="400"/>
            <p14:sldId id="401"/>
            <p14:sldId id="402"/>
            <p14:sldId id="405"/>
            <p14:sldId id="404"/>
            <p14:sldId id="403"/>
            <p14:sldId id="406"/>
          </p14:sldIdLst>
        </p14:section>
        <p14:section name="高级话题" id="{1EE7023A-35C1-A44B-8412-68E57137F408}">
          <p14:sldIdLst/>
        </p14:section>
        <p14:section name="学习资源" id="{12F85245-7A4F-B54A-996D-6530EB642514}">
          <p14:sldIdLst>
            <p14:sldId id="281"/>
            <p14:sldId id="4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5176" autoAdjust="0"/>
  </p:normalViewPr>
  <p:slideViewPr>
    <p:cSldViewPr snapToGrid="0" snapToObjects="1">
      <p:cViewPr varScale="1">
        <p:scale>
          <a:sx n="116" d="100"/>
          <a:sy n="116" d="100"/>
        </p:scale>
        <p:origin x="144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tableStyles" Target="tableStyles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71DF7-86C0-0D4B-83D5-E1B1145E4D97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539E0-5D28-2C46-A7B7-4B62259DCC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5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9613ABC-C8C6-454F-8741-ADB5AB4EC06A}" type="slidenum">
              <a:rPr lang="en-US" altLang="zh-CN" sz="1200" smtClean="0"/>
              <a:pPr eaLnBrk="1" hangingPunct="1"/>
              <a:t>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517814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从接口形式上看划分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10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准备好一个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页面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浏览器看到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90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从接口形式上看划分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10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81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56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56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控件是地图当中的一些UI元素，通过它可完成对地图的操作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控件位置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百度地图本身就是基于API做出来的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107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控件位置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560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控件位置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身边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107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 smtClean="0"/>
              <a:t>图标anchor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增加一些样式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effectLst/>
              </a:rPr>
              <a:t>和</a:t>
            </a:r>
            <a:r>
              <a:rPr lang="en-US" altLang="zh-TW" dirty="0" smtClean="0">
                <a:effectLst/>
              </a:rPr>
              <a:t>DOM</a:t>
            </a:r>
            <a:r>
              <a:rPr lang="zh-TW" altLang="en-US" dirty="0" smtClean="0">
                <a:effectLst/>
              </a:rPr>
              <a:t>编程里的事件模型一样，百度地图</a:t>
            </a:r>
            <a:r>
              <a:rPr lang="en-US" altLang="zh-TW" dirty="0" smtClean="0">
                <a:effectLst/>
              </a:rPr>
              <a:t>API</a:t>
            </a:r>
            <a:r>
              <a:rPr lang="zh-TW" altLang="en-US" dirty="0" smtClean="0">
                <a:effectLst/>
              </a:rPr>
              <a:t>也提供了类似的事件机制。本文介绍了事件监听的添加和移除方法，</a:t>
            </a:r>
            <a:r>
              <a:rPr lang="en-US" altLang="zh-TW" dirty="0" smtClean="0">
                <a:effectLst/>
              </a:rPr>
              <a:t>this</a:t>
            </a:r>
            <a:r>
              <a:rPr lang="zh-TW" altLang="en-US" dirty="0" smtClean="0">
                <a:effectLst/>
              </a:rPr>
              <a:t>指针和事件参数的使用以及绑定事件监听函数中涉及的闭包问题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56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qunar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107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添加事件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1560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1560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香哈</a:t>
            </a:r>
          </a:p>
          <a:p>
            <a:r>
              <a:rPr lang="en-US" dirty="0" err="1" smtClean="0"/>
              <a:t>www.xiangha.com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107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7483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18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1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街旁，历史动向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10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猜猜哪里用到了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539E0-5D28-2C46-A7B7-4B62259DCC9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10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34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11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5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87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525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28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028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886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25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317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50425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805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8386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1210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89733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8144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2080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499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2714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904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641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pPr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0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3/17/2017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64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文本占位符 2"/>
          <p:cNvSpPr>
            <a:spLocks noGrp="1"/>
          </p:cNvSpPr>
          <p:nvPr>
            <p:ph type="subTitle" idx="1"/>
          </p:nvPr>
        </p:nvSpPr>
        <p:spPr>
          <a:xfrm>
            <a:off x="1371600" y="5594176"/>
            <a:ext cx="6400800" cy="12192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百度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LBS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研发部 </a:t>
            </a:r>
            <a:r>
              <a:rPr lang="zh-CN" altLang="en-US" sz="2400" b="1" dirty="0" smtClean="0">
                <a:latin typeface="幼圆" pitchFamily="49" charset="-122"/>
                <a:ea typeface="幼圆" pitchFamily="49" charset="-122"/>
              </a:rPr>
              <a:t>严俊</a:t>
            </a:r>
            <a:endParaRPr lang="en-US" altLang="zh-CN" sz="2400" b="1" dirty="0" smtClean="0"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1026" name="Picture 2" descr="C:\Users\Administrator\Desktop\web前端技术_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31" y="512911"/>
            <a:ext cx="3708177" cy="370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685800" y="3894083"/>
            <a:ext cx="7772400" cy="2349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幼圆" pitchFamily="49" charset="-122"/>
                <a:ea typeface="幼圆" pitchFamily="49" charset="-122"/>
                <a:cs typeface="+mj-cs"/>
              </a:rPr>
              <a:t>百度地图</a:t>
            </a: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Palatino Linotype" pitchFamily="18" charset="0"/>
                <a:ea typeface="+mj-ea"/>
                <a:cs typeface="+mj-cs"/>
              </a:rPr>
              <a:t>API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uLnTx/>
              <a:uFillTx/>
              <a:latin typeface="Palatino Linotype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465905"/>
            <a:ext cx="9144000" cy="6234940"/>
          </a:xfrm>
          <a:prstGeom prst="rect">
            <a:avLst/>
          </a:prstGeom>
        </p:spPr>
      </p:pic>
      <p:sp>
        <p:nvSpPr>
          <p:cNvPr id="6" name="图文框 5"/>
          <p:cNvSpPr/>
          <p:nvPr/>
        </p:nvSpPr>
        <p:spPr>
          <a:xfrm>
            <a:off x="2879208" y="2535312"/>
            <a:ext cx="5902185" cy="4322687"/>
          </a:xfrm>
          <a:prstGeom prst="frame">
            <a:avLst>
              <a:gd name="adj1" fmla="val 829"/>
            </a:avLst>
          </a:prstGeom>
          <a:solidFill>
            <a:srgbClr val="FF0000"/>
          </a:solidFill>
          <a:ln w="9525">
            <a:solidFill>
              <a:srgbClr val="FF0000">
                <a:alpha val="50000"/>
              </a:srgbClr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81442" y="6193542"/>
            <a:ext cx="5062557" cy="523220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6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77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39.net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47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2-20 at 下午7.42.5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5338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1442" y="6193542"/>
            <a:ext cx="5062557" cy="523220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6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77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ct200h.cn</a:t>
            </a:r>
          </a:p>
        </p:txBody>
      </p:sp>
    </p:spTree>
    <p:extLst>
      <p:ext uri="{BB962C8B-B14F-4D97-AF65-F5344CB8AC3E}">
        <p14:creationId xmlns:p14="http://schemas.microsoft.com/office/powerpoint/2010/main" val="41215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坐标系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57294" y="1976668"/>
            <a:ext cx="8005705" cy="41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坐标系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4163" y="2133601"/>
            <a:ext cx="8574087" cy="3709060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● 国际经纬度坐标标准为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WGS-84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；</a:t>
            </a:r>
            <a:endParaRPr lang="en-US" altLang="zh-CN" dirty="0" smtClean="0">
              <a:latin typeface="Consolas"/>
              <a:ea typeface="Adobe 黑体 Std R"/>
              <a:cs typeface="Consola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● 国内必须至少使用国测局制定的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GCJ-02,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对地理位置进行首次加密；</a:t>
            </a:r>
            <a:endParaRPr lang="en-US" altLang="zh-CN" dirty="0" smtClean="0">
              <a:latin typeface="Consolas"/>
              <a:ea typeface="Adobe 黑体 Std R"/>
              <a:cs typeface="Consola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● 百度坐标在此基础上，进行了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BD-09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二次加密措施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,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更加保护了个人隐私。</a:t>
            </a:r>
            <a:endParaRPr lang="en-US" dirty="0" smtClean="0">
              <a:latin typeface="Consolas"/>
              <a:ea typeface="Adobe 黑体 Std R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投影系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3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37873" y="2133600"/>
            <a:ext cx="8466667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0219" y="6596390"/>
            <a:ext cx="1633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图片来源</a:t>
            </a:r>
            <a:r>
              <a:rPr lang="en-US" sz="1100" dirty="0" err="1"/>
              <a:t>：wikimedia.org</a:t>
            </a:r>
            <a:endParaRPr lang="en-US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515900" y="3844544"/>
            <a:ext cx="2982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116.43223</a:t>
            </a:r>
            <a:r>
              <a:rPr lang="en-US" sz="2400" dirty="0" smtClean="0"/>
              <a:t>, 39.912334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429956" y="3844544"/>
            <a:ext cx="3450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12961317.58</a:t>
            </a:r>
            <a:r>
              <a:rPr lang="en-US" sz="2400" dirty="0" smtClean="0"/>
              <a:t>, 4825538.38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15900" y="3196284"/>
            <a:ext cx="3946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longitude &amp; latitude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429956" y="3196284"/>
            <a:ext cx="3013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mercator</a:t>
            </a:r>
            <a:r>
              <a:rPr lang="en-US" sz="3600" dirty="0" smtClean="0"/>
              <a:t> point</a:t>
            </a:r>
            <a:endParaRPr lang="en-US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投影系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4410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取整后等价于百度地图在18级下的像素坐标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墨卡托坐标的含义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9926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18级下平面坐标向下取整即可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其他级别可通过如下公式计算</a:t>
            </a:r>
          </a:p>
        </p:txBody>
      </p:sp>
      <p:sp>
        <p:nvSpPr>
          <p:cNvPr id="3" name="Rectangle 2"/>
          <p:cNvSpPr/>
          <p:nvPr/>
        </p:nvSpPr>
        <p:spPr>
          <a:xfrm>
            <a:off x="1781503" y="4455504"/>
            <a:ext cx="5528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Adobe 黑体 Std R"/>
                <a:ea typeface="Adobe 黑体 Std R"/>
                <a:cs typeface="Adobe 黑体 Std R"/>
              </a:rPr>
              <a:t>像素坐标 </a:t>
            </a:r>
            <a:r>
              <a:rPr lang="en-US" altLang="zh-TW" sz="2800" dirty="0">
                <a:latin typeface="Adobe 黑体 Std R"/>
                <a:ea typeface="Adobe 黑体 Std R"/>
                <a:cs typeface="Adobe 黑体 Std R"/>
              </a:rPr>
              <a:t>= |</a:t>
            </a:r>
            <a:r>
              <a:rPr lang="zh-TW" altLang="en-US" sz="2800" dirty="0">
                <a:latin typeface="Adobe 黑体 Std R"/>
                <a:ea typeface="Adobe 黑体 Std R"/>
                <a:cs typeface="Adobe 黑体 Std R"/>
              </a:rPr>
              <a:t>平面坐标 </a:t>
            </a:r>
            <a:r>
              <a:rPr lang="en-US" altLang="zh-TW" sz="2800" dirty="0">
                <a:latin typeface="Adobe 黑体 Std R"/>
                <a:ea typeface="Adobe 黑体 Std R"/>
                <a:cs typeface="Adobe 黑体 Std R"/>
              </a:rPr>
              <a:t>× 2 </a:t>
            </a:r>
            <a:r>
              <a:rPr lang="en-US" altLang="zh-TW" sz="2800" baseline="30000" dirty="0">
                <a:latin typeface="Adobe 黑体 Std R"/>
                <a:ea typeface="Adobe 黑体 Std R"/>
                <a:cs typeface="Adobe 黑体 Std R"/>
              </a:rPr>
              <a:t>zoom - 18</a:t>
            </a:r>
            <a:r>
              <a:rPr lang="en-US" altLang="zh-TW" sz="2800" dirty="0">
                <a:latin typeface="Adobe 黑体 Std R"/>
                <a:ea typeface="Adobe 黑体 Std R"/>
                <a:cs typeface="Adobe 黑体 Std R"/>
              </a:rPr>
              <a:t>|</a:t>
            </a:r>
            <a:endParaRPr lang="en-US" sz="2800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像素坐标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9756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900" y="2245827"/>
            <a:ext cx="6934200" cy="41529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像素坐标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9643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4425" y="2021848"/>
            <a:ext cx="4455151" cy="445515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图块坐标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90182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2"/>
          <p:cNvSpPr>
            <a:spLocks noGrp="1"/>
          </p:cNvSpPr>
          <p:nvPr>
            <p:ph type="title"/>
          </p:nvPr>
        </p:nvSpPr>
        <p:spPr>
          <a:xfrm>
            <a:off x="722313" y="59829"/>
            <a:ext cx="7772400" cy="2505075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4800" b="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ctech.baidu.com/</a:t>
            </a:r>
            <a:r>
              <a:rPr lang="en-US" altLang="zh-CN" sz="4800" b="0" dirty="0" err="1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fe</a:t>
            </a:r>
            <a:endParaRPr lang="zh-CN" altLang="en-US" sz="4800" b="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sp>
        <p:nvSpPr>
          <p:cNvPr id="10" name="文本占位符 3"/>
          <p:cNvSpPr>
            <a:spLocks noGrp="1"/>
          </p:cNvSpPr>
          <p:nvPr>
            <p:ph type="body" idx="1"/>
          </p:nvPr>
        </p:nvSpPr>
        <p:spPr>
          <a:xfrm>
            <a:off x="722313" y="3068959"/>
            <a:ext cx="7772400" cy="2131691"/>
          </a:xfrm>
        </p:spPr>
        <p:txBody>
          <a:bodyPr anchor="t">
            <a:normAutofit/>
          </a:bodyPr>
          <a:lstStyle/>
          <a:p>
            <a:pPr algn="ctr"/>
            <a:r>
              <a:rPr lang="zh-CN" altLang="en-US" sz="2800" dirty="0" smtClean="0">
                <a:latin typeface="幼圆" pitchFamily="49" charset="-122"/>
                <a:ea typeface="幼圆" pitchFamily="49" charset="-122"/>
              </a:rPr>
              <a:t>可下载到本课程涉及的资料和</a:t>
            </a:r>
            <a:r>
              <a:rPr lang="en-US" altLang="zh-CN" sz="2800" dirty="0" smtClean="0">
                <a:latin typeface="幼圆" pitchFamily="49" charset="-122"/>
                <a:ea typeface="幼圆" pitchFamily="49" charset="-122"/>
              </a:rPr>
              <a:t>demo</a:t>
            </a:r>
            <a:endParaRPr lang="zh-CN" altLang="en-US" sz="2800" dirty="0"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99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>
                <a:latin typeface="Adobe 黑体 Std R"/>
                <a:ea typeface="Adobe 黑体 Std R"/>
                <a:cs typeface="Adobe 黑体 Std R"/>
              </a:rPr>
              <a:t>TileLayer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1026" name="Picture 2" descr="C:\Users\yanjun\Downloads\1339499910_Laye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0559" y="1660156"/>
            <a:ext cx="4392612" cy="43926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>
                <a:latin typeface="Adobe 黑体 Std R"/>
                <a:ea typeface="Adobe 黑体 Std R"/>
                <a:cs typeface="Adobe 黑体 Std R"/>
              </a:rPr>
              <a:t>TileLayer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2049" name="AutoShape 1" descr="C:\Users\yanjun\AppData\Roaming\Tencent\Users\33272318\QQ\WinTemp\RichOle\}M%OV9T}[;`Q)LLT3PSV0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0" name="AutoShape 2" descr="C:\Users\yanjun\AppData\Roaming\Tencent\Users\33272318\QQ\WinTemp\RichOle\}M%OV9T}[;`Q)LLT3PSV0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 descr="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425" y="1978234"/>
            <a:ext cx="4153454" cy="3187534"/>
          </a:xfrm>
          <a:prstGeom prst="rect">
            <a:avLst/>
          </a:prstGeom>
        </p:spPr>
      </p:pic>
      <p:pic>
        <p:nvPicPr>
          <p:cNvPr id="7" name="图片 6" descr="0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75803" y="2662527"/>
            <a:ext cx="4169509" cy="3180134"/>
          </a:xfrm>
          <a:prstGeom prst="rect">
            <a:avLst/>
          </a:prstGeom>
        </p:spPr>
      </p:pic>
      <p:pic>
        <p:nvPicPr>
          <p:cNvPr id="9" name="图片 8" descr="0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2491" y="3446299"/>
            <a:ext cx="4169509" cy="318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Overlay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Marker</a:t>
            </a:r>
          </a:p>
          <a:p>
            <a:pPr marL="0" indent="0">
              <a:lnSpc>
                <a:spcPts val="3600"/>
              </a:lnSpc>
              <a:buNone/>
            </a:pP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InfoWindow</a:t>
            </a:r>
            <a:endParaRPr lang="en-US" altLang="zh-CN" dirty="0" smtClean="0">
              <a:latin typeface="Consolas"/>
              <a:ea typeface="Adobe 黑体 Std R"/>
              <a:cs typeface="Consola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线、面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……</a:t>
            </a:r>
            <a:endParaRPr lang="en-US" dirty="0" smtClean="0">
              <a:latin typeface="Consolas"/>
              <a:ea typeface="Adobe 黑体 Std R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Marker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1247145" y="3050294"/>
            <a:ext cx="6659859" cy="2408122"/>
            <a:chOff x="1915897" y="3255699"/>
            <a:chExt cx="6659859" cy="2408122"/>
          </a:xfrm>
        </p:grpSpPr>
        <p:pic>
          <p:nvPicPr>
            <p:cNvPr id="1026" name="Picture 2" descr="C:\Users\yanjun\Downloads\1339471957_04_map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15897" y="3429489"/>
              <a:ext cx="1961376" cy="1961376"/>
            </a:xfrm>
            <a:prstGeom prst="rect">
              <a:avLst/>
            </a:prstGeom>
            <a:noFill/>
          </p:spPr>
        </p:pic>
        <p:pic>
          <p:nvPicPr>
            <p:cNvPr id="1027" name="Picture 3" descr="C:\Users\yanjun\Downloads\1339471962_Maps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39842" y="3497728"/>
              <a:ext cx="1893137" cy="1893137"/>
            </a:xfrm>
            <a:prstGeom prst="rect">
              <a:avLst/>
            </a:prstGeom>
            <a:noFill/>
          </p:spPr>
        </p:pic>
        <p:pic>
          <p:nvPicPr>
            <p:cNvPr id="1028" name="Picture 4" descr="C:\Users\yanjun\Downloads\1339471965_map-icon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67634" y="3255699"/>
              <a:ext cx="2408122" cy="240812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>
                <a:latin typeface="Adobe 黑体 Std R"/>
                <a:ea typeface="Adobe 黑体 Std R"/>
                <a:cs typeface="Adobe 黑体 Std R"/>
              </a:rPr>
              <a:t>InfoWindow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6216" y="2940114"/>
            <a:ext cx="4072034" cy="300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4865" name="Picture 1" descr="C:\Users\yanjun\AppData\Roaming\Tencent\Users\33272318\QQ\WinTemp\RichOle\`9X{TMKEW`0%G]_}WUQXDA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163" y="2940114"/>
            <a:ext cx="4143375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Control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导航控件</a:t>
            </a:r>
            <a:endParaRPr lang="en-US" altLang="zh-CN" dirty="0" smtClean="0">
              <a:latin typeface="Consolas"/>
              <a:ea typeface="Adobe 黑体 Std R"/>
              <a:cs typeface="Consola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地图类型控件</a:t>
            </a:r>
            <a:endParaRPr lang="en-US" altLang="zh-CN" dirty="0" smtClean="0">
              <a:latin typeface="Consolas"/>
              <a:ea typeface="Adobe 黑体 Std R"/>
              <a:cs typeface="Consolas"/>
            </a:endParaRPr>
          </a:p>
          <a:p>
            <a:pPr marL="0" indent="0">
              <a:lnSpc>
                <a:spcPts val="3600"/>
              </a:lnSpc>
              <a:buNone/>
            </a:pP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缩略图、版权、比例尺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……</a:t>
            </a:r>
            <a:endParaRPr lang="en-US" dirty="0" smtClean="0">
              <a:latin typeface="Consolas"/>
              <a:ea typeface="Adobe 黑体 Std R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>
                <a:latin typeface="Adobe 黑体 Std R"/>
                <a:ea typeface="Adobe 黑体 Std R"/>
                <a:cs typeface="Adobe 黑体 Std R"/>
              </a:rPr>
              <a:t>NavigationControl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3074" name="Picture 2" descr="C:\Users\yanjun\Desktop\无标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0886" y="2561274"/>
            <a:ext cx="7063332" cy="34573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>
                <a:latin typeface="Adobe 黑体 Std R"/>
                <a:ea typeface="Adobe 黑体 Std R"/>
                <a:cs typeface="Adobe 黑体 Std R"/>
              </a:rPr>
              <a:t>MapTypeControl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4098" name="Picture 2" descr="C:\Users\yanjun\Desktop\无标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0639" y="2241278"/>
            <a:ext cx="4074875" cy="4206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Adobe 黑体 Std R"/>
                <a:ea typeface="Adobe 黑体 Std R"/>
                <a:cs typeface="Adobe 黑体 Std R"/>
              </a:rPr>
              <a:t>百度地图的Hello</a:t>
            </a:r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 World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latin typeface="Consolas"/>
                <a:ea typeface="Adobe 黑体 Std R"/>
                <a:cs typeface="Consolas"/>
              </a:rPr>
              <a:t>&lt;!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doctype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html&gt;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&lt;html&gt;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&lt;head&gt;&lt;/head&gt;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&lt;body&gt;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&lt;div id=“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map_canvas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”&gt;&lt;/div&gt;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&lt;/body&gt;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84391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Adobe 黑体 Std R"/>
                <a:ea typeface="Adobe 黑体 Std R"/>
                <a:cs typeface="Adobe 黑体 Std R"/>
              </a:rPr>
              <a:t>百度地图的Hello</a:t>
            </a:r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 World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latin typeface="Consolas"/>
                <a:ea typeface="Adobe 黑体 Std R"/>
                <a:cs typeface="Consolas"/>
              </a:rPr>
              <a:t>&lt;head&gt;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&lt;style&gt;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#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map_canvas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{width:640px;height:400px}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&lt;/style&gt;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&lt;script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src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=“http://api.map.baidu.com/api?v=1.4”&gt;&lt;/script&gt;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76882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dobe 黑体 Std R"/>
                <a:ea typeface="Adobe 黑体 Std R"/>
                <a:cs typeface="Adobe 黑体 Std R"/>
              </a:rPr>
              <a:t>地图API是什么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一套应用程序接口，帮助开发者构建功能丰富、交互性强的地图应用程序。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93476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Adobe 黑体 Std R"/>
                <a:ea typeface="Adobe 黑体 Std R"/>
                <a:cs typeface="Adobe 黑体 Std R"/>
              </a:rPr>
              <a:t>百度地图的Hello</a:t>
            </a:r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 World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latin typeface="Consolas"/>
                <a:ea typeface="Adobe 黑体 Std R"/>
                <a:cs typeface="Consolas"/>
              </a:rPr>
              <a:t>&lt;div id=“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map_canvas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”&gt;&lt;/div&gt;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&lt;script&gt;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map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BMap.Map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map_canvas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’);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map.centerAndZoom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BMap.Point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(116.404, 39.915), 11);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4069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latin typeface="Adobe 黑体 Std R"/>
                <a:ea typeface="Adobe 黑体 Std R"/>
                <a:cs typeface="Adobe 黑体 Std R"/>
              </a:rPr>
              <a:t>百度地图的Hello</a:t>
            </a:r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 World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4" name="Picture 3" descr="Screen Shot 2012-02-20 at 下午8.00.25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14" y="1956837"/>
            <a:ext cx="6036539" cy="482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1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一些说明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r>
              <a:rPr lang="en-US" dirty="0" err="1" smtClean="0">
                <a:latin typeface="Adobe 黑体 Std R"/>
                <a:ea typeface="Adobe 黑体 Std R"/>
                <a:cs typeface="Adobe 黑体 Std R"/>
              </a:rPr>
              <a:t>准备好html页面，包括地图容器和样式</a:t>
            </a:r>
            <a:endParaRPr lang="en-US" dirty="0" smtClean="0">
              <a:latin typeface="Adobe 黑体 Std R"/>
              <a:ea typeface="Adobe 黑体 Std R"/>
              <a:cs typeface="Adobe 黑体 Std R"/>
            </a:endParaRPr>
          </a:p>
          <a:p>
            <a:r>
              <a:rPr lang="en-US" dirty="0" err="1" smtClean="0">
                <a:latin typeface="Adobe 黑体 Std R"/>
                <a:ea typeface="Adobe 黑体 Std R"/>
                <a:cs typeface="Adobe 黑体 Std R"/>
              </a:rPr>
              <a:t>引用地图API脚本地址</a:t>
            </a:r>
            <a:endParaRPr lang="en-US" dirty="0" smtClean="0">
              <a:latin typeface="Adobe 黑体 Std R"/>
              <a:ea typeface="Adobe 黑体 Std R"/>
              <a:cs typeface="Adobe 黑体 Std R"/>
            </a:endParaRP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调用脚本初始化地图</a:t>
            </a:r>
          </a:p>
          <a:p>
            <a:endParaRPr lang="en-US" dirty="0">
              <a:latin typeface="Adobe 黑体 Std R"/>
              <a:ea typeface="Adobe 黑体 Std R"/>
              <a:cs typeface="Adobe 黑体 Std R"/>
            </a:endParaRP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坐标系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级别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1455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级别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3" name="Picture 2" descr="Screen Shot 2012-02-20 at 下午8.18.4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2320548"/>
            <a:ext cx="4239672" cy="2987489"/>
          </a:xfrm>
          <a:prstGeom prst="rect">
            <a:avLst/>
          </a:prstGeom>
        </p:spPr>
      </p:pic>
      <p:pic>
        <p:nvPicPr>
          <p:cNvPr id="5" name="Picture 4" descr="Screen Shot 2012-02-20 at 下午8.18.5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6"/>
          <a:stretch/>
        </p:blipFill>
        <p:spPr>
          <a:xfrm>
            <a:off x="4652273" y="2320547"/>
            <a:ext cx="4310483" cy="2987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6666" y="4784817"/>
            <a:ext cx="4067170" cy="523220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6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77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13级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5586" y="4784817"/>
            <a:ext cx="4067170" cy="523220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6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77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15级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65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1879"/>
            <a:ext cx="8229600" cy="1927487"/>
          </a:xfrm>
        </p:spPr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继续优化地图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…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49021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dobe 黑体 Std R"/>
                <a:ea typeface="Adobe 黑体 Std R"/>
                <a:cs typeface="Adobe 黑体 Std R"/>
              </a:rPr>
              <a:t>操作&amp;效果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</a:t>
            </a:r>
            <a:r>
              <a:rPr lang="zh-CN" alt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开启鼠标滚轮缩放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map.enableScrollWheelZoom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();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开启连续缩放效果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map.enableContinuousZoom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开启惯性拖拽效果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map.enableInertialDragging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();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开启键盘操作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map.enableKeyboard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58399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地图状态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修改地图中心点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map.setCenter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BMap.Point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(116.32455, 39.9112));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修改地图级别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map.setZoom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(18);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动画效果移动地图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map.panBy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(100, 200);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设置地图视野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map.setViewport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(points);</a:t>
            </a:r>
          </a:p>
        </p:txBody>
      </p:sp>
    </p:spTree>
    <p:extLst>
      <p:ext uri="{BB962C8B-B14F-4D97-AF65-F5344CB8AC3E}">
        <p14:creationId xmlns:p14="http://schemas.microsoft.com/office/powerpoint/2010/main" val="250881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1879"/>
            <a:ext cx="8229600" cy="1927487"/>
          </a:xfrm>
        </p:spPr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控件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/>
            </a:r>
            <a:br>
              <a:rPr lang="en-US" altLang="zh-CN" dirty="0" smtClean="0">
                <a:latin typeface="Adobe 黑体 Std R"/>
                <a:ea typeface="Adobe 黑体 Std R"/>
                <a:cs typeface="Adobe 黑体 Std R"/>
              </a:rPr>
            </a:b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Control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6507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控件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导航控件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缩略图控件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地图类型控件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比例尺控件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版权控件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09629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添加控件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添加导航控件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navCtrl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BMap.NavigationControl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map.addControl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navCtrl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1322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dobe 黑体 Std R"/>
                <a:ea typeface="Adobe 黑体 Std R"/>
                <a:cs typeface="Adobe 黑体 Std R"/>
              </a:rPr>
              <a:t>地图API是什么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160397" y="3748168"/>
            <a:ext cx="2489985" cy="10176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Web Services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535420" y="3239342"/>
            <a:ext cx="2489985" cy="10176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JavaScript API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63325" y="3748168"/>
            <a:ext cx="2489985" cy="10176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Mobile API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535420" y="4419105"/>
            <a:ext cx="2489985" cy="10176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Flash 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04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添加控件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添加更多的控件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err="1">
                <a:latin typeface="Consolas"/>
                <a:ea typeface="Adobe 黑体 Std R"/>
                <a:cs typeface="Consolas"/>
              </a:rPr>
              <a:t>map.addControl</a:t>
            </a:r>
            <a:r>
              <a:rPr lang="en-US" dirty="0">
                <a:latin typeface="Consolas"/>
                <a:ea typeface="Adobe 黑体 Std R"/>
                <a:cs typeface="Consolas"/>
              </a:rPr>
              <a:t>(new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BMap.ScaleControl</a:t>
            </a:r>
            <a:r>
              <a:rPr lang="en-US" dirty="0">
                <a:latin typeface="Consolas"/>
                <a:ea typeface="Adobe 黑体 Std R"/>
                <a:cs typeface="Consolas"/>
              </a:rPr>
              <a:t>())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map.addControl</a:t>
            </a:r>
            <a:r>
              <a:rPr lang="en-US" dirty="0">
                <a:latin typeface="Consolas"/>
                <a:ea typeface="Adobe 黑体 Std R"/>
                <a:cs typeface="Consolas"/>
              </a:rPr>
              <a:t>(new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BMap.OverviewMapControl</a:t>
            </a:r>
            <a:r>
              <a:rPr lang="en-US" dirty="0">
                <a:latin typeface="Consolas"/>
                <a:ea typeface="Adobe 黑体 Std R"/>
                <a:cs typeface="Consolas"/>
              </a:rPr>
              <a:t>())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map.addControl</a:t>
            </a:r>
            <a:r>
              <a:rPr lang="en-US" dirty="0">
                <a:latin typeface="Consolas"/>
                <a:ea typeface="Adobe 黑体 Std R"/>
                <a:cs typeface="Consolas"/>
              </a:rPr>
              <a:t>(new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BMap.MapTypeControl</a:t>
            </a:r>
            <a:r>
              <a:rPr lang="en-US" dirty="0">
                <a:latin typeface="Consolas"/>
                <a:ea typeface="Adobe 黑体 Std R"/>
                <a:cs typeface="Consolas"/>
              </a:rPr>
              <a:t>());</a:t>
            </a:r>
            <a:endParaRPr lang="en-US" dirty="0" smtClean="0">
              <a:latin typeface="Consolas"/>
              <a:ea typeface="Adobe 黑体 Std R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2573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控件位置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365866"/>
            <a:ext cx="6096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6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控件位置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调整控件位置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navCtrl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BMap.NavigationControl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navCtrl.setAnchor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(BMAP_ANCHOR_TOP_RIGHT);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navCtrl.setOffset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BMap.Size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(20, 50));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map.addControl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navCtrl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407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控件</a:t>
            </a:r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配置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调整控件位置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navCtrl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BMap.NavigationControl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type: BMAP_NAVIGATION_CONTROL_ZOOM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mapTypeControl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mapTypes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: [BMAP_NORMAL_MAP, 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       BMAP_SATELLITE_MAP]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81320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1879"/>
            <a:ext cx="8229600" cy="1927487"/>
          </a:xfrm>
        </p:spPr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覆盖物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/>
            </a:r>
            <a:br>
              <a:rPr lang="en-US" altLang="zh-CN" dirty="0" smtClean="0">
                <a:latin typeface="Adobe 黑体 Std R"/>
                <a:ea typeface="Adobe 黑体 Std R"/>
                <a:cs typeface="Adobe 黑体 Std R"/>
              </a:rPr>
            </a:b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Overlay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65325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覆盖物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标注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文本标注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线、面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信息窗口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0482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标注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408822"/>
            <a:ext cx="9144000" cy="35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1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添加标注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添加标注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marker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BMap.Marker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BMap.Point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(116.3808, 39.9185));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map.addOverlay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(marker);</a:t>
            </a:r>
          </a:p>
        </p:txBody>
      </p:sp>
    </p:spTree>
    <p:extLst>
      <p:ext uri="{BB962C8B-B14F-4D97-AF65-F5344CB8AC3E}">
        <p14:creationId xmlns:p14="http://schemas.microsoft.com/office/powerpoint/2010/main" val="175968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标注拖拽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启动标注拖拽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marker.enableDragging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();</a:t>
            </a:r>
            <a:r>
              <a:rPr lang="en-US" altLang="zh-CN" dirty="0">
                <a:latin typeface="Consolas"/>
                <a:ea typeface="Adobe 黑体 Std R"/>
                <a:cs typeface="Consolas"/>
              </a:rPr>
              <a:t/>
            </a:r>
            <a:br>
              <a:rPr lang="en-US" altLang="zh-CN" dirty="0">
                <a:latin typeface="Consolas"/>
                <a:ea typeface="Adobe 黑体 Std R"/>
                <a:cs typeface="Consolas"/>
              </a:rPr>
            </a:b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altLang="zh-CN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</a:t>
            </a:r>
            <a:r>
              <a:rPr lang="zh-CN" alt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开启拖拽抬起效果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altLang="zh-CN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 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mkr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 = new 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BMap.Marker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(position, {</a:t>
            </a:r>
            <a:br>
              <a:rPr lang="en-US" altLang="zh-CN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raiseOnDrag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: true</a:t>
            </a:r>
            <a:br>
              <a:rPr lang="en-US" altLang="zh-CN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9206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标注动画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设置动画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marker.setAnimation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(BMAP_ANIMATION_BOUNCE);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</a:t>
            </a: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停止动</a:t>
            </a:r>
            <a:r>
              <a:rPr lang="en-US" dirty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画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err="1">
                <a:latin typeface="Consolas"/>
                <a:ea typeface="Adobe 黑体 Std R"/>
                <a:cs typeface="Consolas"/>
              </a:rPr>
              <a:t>marker.setAnimation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(null);</a:t>
            </a:r>
            <a:endParaRPr lang="en-US" altLang="zh-CN" dirty="0">
              <a:latin typeface="Consolas"/>
              <a:ea typeface="Adobe 黑体 Std R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76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今天我们只讲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160397" y="3748168"/>
            <a:ext cx="2489985" cy="10176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Web Services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535420" y="3239342"/>
            <a:ext cx="2489985" cy="101765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JavaScript API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63325" y="3748168"/>
            <a:ext cx="2489985" cy="10176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Mobile API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535420" y="4419105"/>
            <a:ext cx="2489985" cy="10176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Flash 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189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自定义标注图标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标注</a:t>
            </a:r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组</a:t>
            </a:r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成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图标设置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阴影设置</a:t>
            </a:r>
          </a:p>
        </p:txBody>
      </p:sp>
    </p:spTree>
    <p:extLst>
      <p:ext uri="{BB962C8B-B14F-4D97-AF65-F5344CB8AC3E}">
        <p14:creationId xmlns:p14="http://schemas.microsoft.com/office/powerpoint/2010/main" val="27686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标注</a:t>
            </a:r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组成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6700" y="2934526"/>
            <a:ext cx="3517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标注图标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图标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 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icon = new 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BMap.Icon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(‘pin.png’, new        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BMap.Size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(20, 32), {  </a:t>
            </a:r>
            <a:br>
              <a:rPr lang="en-US" altLang="zh-CN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    anchor: new 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BMap.Size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(10, 30)</a:t>
            </a:r>
            <a:br>
              <a:rPr lang="en-US" altLang="zh-CN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});</a:t>
            </a:r>
          </a:p>
          <a:p>
            <a:pPr marL="0" indent="0">
              <a:lnSpc>
                <a:spcPts val="3600"/>
              </a:lnSpc>
              <a:buNone/>
            </a:pP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mkr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BMap.Marker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BMap.Point</a:t>
            </a:r>
            <a:r>
              <a:rPr lang="en-US" dirty="0">
                <a:latin typeface="Consolas"/>
                <a:ea typeface="Adobe 黑体 Std R"/>
                <a:cs typeface="Consolas"/>
              </a:rPr>
              <a:t>(116.3808, 39.9185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), 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icon: icon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6533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标注图标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8400" y="1873853"/>
            <a:ext cx="6794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2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标注图标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6006" y="2049787"/>
            <a:ext cx="2987806" cy="43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3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文本标注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4" name="Picture 3" descr="Screen Shot 2012-02-21 at 下午1.40.5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64" y="2132045"/>
            <a:ext cx="6747971" cy="42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文本标注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图标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lbl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BMap.Label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(‘这里是故宫’, 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position: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BMap.Point</a:t>
            </a:r>
            <a:r>
              <a:rPr lang="en-US" dirty="0">
                <a:latin typeface="Consolas"/>
                <a:ea typeface="Adobe 黑体 Std R"/>
                <a:cs typeface="Consolas"/>
              </a:rPr>
              <a:t>(116.403335,39.921908)</a:t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>
                <a:latin typeface="Consolas"/>
                <a:ea typeface="Adobe 黑体 Std R"/>
                <a:cs typeface="Consolas"/>
              </a:rPr>
              <a:t>}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);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map.addOverlay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lbl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792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文本标注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图标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err="1">
                <a:latin typeface="Consolas"/>
                <a:ea typeface="Adobe 黑体 Std R"/>
                <a:cs typeface="Consolas"/>
              </a:rPr>
              <a:t>lbl.setStyles</a:t>
            </a:r>
            <a:r>
              <a:rPr lang="en-US" dirty="0">
                <a:latin typeface="Consolas"/>
                <a:ea typeface="Adobe 黑体 Std R"/>
                <a:cs typeface="Consolas"/>
              </a:rPr>
              <a:t>(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>
                <a:latin typeface="Consolas"/>
                <a:ea typeface="Adobe 黑体 Std R"/>
                <a:cs typeface="Consolas"/>
              </a:rPr>
              <a:t>'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backgroundColor</a:t>
            </a:r>
            <a:r>
              <a:rPr lang="en-US" dirty="0">
                <a:latin typeface="Consolas"/>
                <a:ea typeface="Adobe 黑体 Std R"/>
                <a:cs typeface="Consolas"/>
              </a:rPr>
              <a:t>': '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rgba</a:t>
            </a:r>
            <a:r>
              <a:rPr lang="en-US" dirty="0">
                <a:latin typeface="Consolas"/>
                <a:ea typeface="Adobe 黑体 Std R"/>
                <a:cs typeface="Consolas"/>
              </a:rPr>
              <a:t>(0, 0, 0, 0.7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)',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>
                <a:latin typeface="Consolas"/>
                <a:ea typeface="Adobe 黑体 Std R"/>
                <a:cs typeface="Consolas"/>
              </a:rPr>
              <a:t>'padding': 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3px</a:t>
            </a:r>
            <a:r>
              <a:rPr lang="en-US" dirty="0">
                <a:latin typeface="Consolas"/>
                <a:ea typeface="Adobe 黑体 Std R"/>
                <a:cs typeface="Consolas"/>
              </a:rPr>
              <a:t>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,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>
                <a:latin typeface="Consolas"/>
                <a:ea typeface="Adobe 黑体 Std R"/>
                <a:cs typeface="Consolas"/>
              </a:rPr>
              <a:t>'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borderRadius</a:t>
            </a:r>
            <a:r>
              <a:rPr lang="en-US" dirty="0">
                <a:latin typeface="Consolas"/>
                <a:ea typeface="Adobe 黑体 Std R"/>
                <a:cs typeface="Consolas"/>
              </a:rPr>
              <a:t>': 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5px</a:t>
            </a:r>
            <a:r>
              <a:rPr lang="en-US" dirty="0">
                <a:latin typeface="Consolas"/>
                <a:ea typeface="Adobe 黑体 Std R"/>
                <a:cs typeface="Consolas"/>
              </a:rPr>
              <a:t>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,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>
                <a:latin typeface="Consolas"/>
                <a:ea typeface="Adobe 黑体 Std R"/>
                <a:cs typeface="Consolas"/>
              </a:rPr>
              <a:t>'border': 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none</a:t>
            </a:r>
            <a:r>
              <a:rPr lang="en-US" dirty="0">
                <a:latin typeface="Consolas"/>
                <a:ea typeface="Adobe 黑体 Std R"/>
                <a:cs typeface="Consolas"/>
              </a:rPr>
              <a:t>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,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>
                <a:latin typeface="Consolas"/>
                <a:ea typeface="Adobe 黑体 Std R"/>
                <a:cs typeface="Consolas"/>
              </a:rPr>
              <a:t>'color': 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white</a:t>
            </a:r>
            <a:r>
              <a:rPr lang="en-US" dirty="0">
                <a:latin typeface="Consolas"/>
                <a:ea typeface="Adobe 黑体 Std R"/>
                <a:cs typeface="Consolas"/>
              </a:rPr>
              <a:t>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,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>
                <a:latin typeface="Consolas"/>
                <a:ea typeface="Adobe 黑体 Std R"/>
                <a:cs typeface="Consolas"/>
              </a:rPr>
              <a:t>'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fontSize</a:t>
            </a:r>
            <a:r>
              <a:rPr lang="en-US" dirty="0">
                <a:latin typeface="Consolas"/>
                <a:ea typeface="Adobe 黑体 Std R"/>
                <a:cs typeface="Consolas"/>
              </a:rPr>
              <a:t>': 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15px</a:t>
            </a:r>
            <a:r>
              <a:rPr lang="en-US" dirty="0">
                <a:latin typeface="Consolas"/>
                <a:ea typeface="Adobe 黑体 Std R"/>
                <a:cs typeface="Consolas"/>
              </a:rPr>
              <a:t>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</a:t>
            </a:r>
            <a:r>
              <a:rPr lang="en-US" dirty="0">
                <a:latin typeface="Consolas"/>
                <a:ea typeface="Adobe 黑体 Std R"/>
                <a:cs typeface="Consolas"/>
              </a:rPr>
              <a:t>)</a:t>
            </a:r>
            <a:endParaRPr lang="en-US" dirty="0" smtClean="0">
              <a:latin typeface="Consolas"/>
              <a:ea typeface="Adobe 黑体 Std R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7710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线和面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</a:t>
            </a:r>
            <a:r>
              <a:rPr lang="zh-CN" alt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线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line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BMap.Polyline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(points);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map.addOverlay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(line);</a:t>
            </a:r>
          </a:p>
        </p:txBody>
      </p:sp>
    </p:spTree>
    <p:extLst>
      <p:ext uri="{BB962C8B-B14F-4D97-AF65-F5344CB8AC3E}">
        <p14:creationId xmlns:p14="http://schemas.microsoft.com/office/powerpoint/2010/main" val="78986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信息窗口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9584" y="2079799"/>
            <a:ext cx="7286512" cy="389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51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7242"/>
            <a:ext cx="9144000" cy="6803515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>
            <a:off x="3231929" y="1229710"/>
            <a:ext cx="5912071" cy="5628290"/>
          </a:xfrm>
          <a:prstGeom prst="frame">
            <a:avLst>
              <a:gd name="adj1" fmla="val 829"/>
            </a:avLst>
          </a:prstGeom>
          <a:solidFill>
            <a:srgbClr val="FF0000"/>
          </a:solidFill>
          <a:ln w="9525">
            <a:solidFill>
              <a:srgbClr val="FF0000">
                <a:alpha val="50000"/>
              </a:srgbClr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81442" y="6193542"/>
            <a:ext cx="5062557" cy="523220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6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77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 smtClean="0">
                <a:solidFill>
                  <a:schemeClr val="bg1"/>
                </a:solidFill>
              </a:rPr>
              <a:t>map.baidu.com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8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信息窗口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创建信息窗口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 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infoWindow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 = new 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BMap.InfoWindow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('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这是一个信息窗口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');</a:t>
            </a:r>
            <a:br>
              <a:rPr lang="en-US" altLang="zh-CN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</a:t>
            </a:r>
            <a:r>
              <a:rPr lang="zh-CN" alt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在地图上打开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altLang="zh-CN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 position = new 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BMap.Point</a:t>
            </a:r>
            <a:r>
              <a:rPr lang="en-US" altLang="zh-CN" dirty="0">
                <a:latin typeface="Consolas"/>
                <a:ea typeface="Adobe 黑体 Std R"/>
                <a:cs typeface="Consolas"/>
              </a:rPr>
              <a:t>(116.343418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, 39.946707</a:t>
            </a:r>
            <a:r>
              <a:rPr lang="en-US" altLang="zh-CN" dirty="0">
                <a:latin typeface="Consolas"/>
                <a:ea typeface="Adobe 黑体 Std R"/>
                <a:cs typeface="Consolas"/>
              </a:rPr>
              <a:t>);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altLang="zh-CN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map.openInfoWindow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(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infoWindow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, position);</a:t>
            </a:r>
            <a:endParaRPr lang="en-US" dirty="0" smtClean="0">
              <a:latin typeface="Consolas"/>
              <a:ea typeface="Adobe 黑体 Std R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568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信息窗口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创建信息窗口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 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infoWindow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 = new 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BMap.InfoWindow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('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这是一个信息窗口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');</a:t>
            </a:r>
            <a:br>
              <a:rPr lang="en-US" altLang="zh-CN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</a:t>
            </a:r>
            <a:r>
              <a:rPr lang="zh-CN" alt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在标注上打开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altLang="zh-CN" dirty="0" smtClean="0">
                <a:latin typeface="Consolas"/>
                <a:ea typeface="Adobe 黑体 Std R"/>
                <a:cs typeface="Consolas"/>
              </a:rPr>
            </a:b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marker.openInfoWindow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(</a:t>
            </a:r>
            <a:r>
              <a:rPr lang="en-US" altLang="zh-CN" dirty="0" err="1" smtClean="0">
                <a:latin typeface="Consolas"/>
                <a:ea typeface="Adobe 黑体 Std R"/>
                <a:cs typeface="Consolas"/>
              </a:rPr>
              <a:t>infoWindow</a:t>
            </a:r>
            <a:r>
              <a:rPr lang="en-US" altLang="zh-CN" dirty="0" smtClean="0">
                <a:latin typeface="Consolas"/>
                <a:ea typeface="Adobe 黑体 Std R"/>
                <a:cs typeface="Consolas"/>
              </a:rPr>
              <a:t>);</a:t>
            </a:r>
            <a:endParaRPr lang="en-US" dirty="0" smtClean="0">
              <a:latin typeface="Consolas"/>
              <a:ea typeface="Adobe 黑体 Std R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702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1879"/>
            <a:ext cx="8229600" cy="1927487"/>
          </a:xfrm>
        </p:spPr>
        <p:txBody>
          <a:bodyPr/>
          <a:lstStyle/>
          <a:p>
            <a:r>
              <a:rPr lang="en-US" altLang="en-US" dirty="0" smtClean="0">
                <a:latin typeface="Adobe 黑体 Std R"/>
                <a:ea typeface="Adobe 黑体 Std R"/>
                <a:cs typeface="Adobe 黑体 Std R"/>
              </a:rPr>
              <a:t>事件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/>
            </a:r>
            <a:br>
              <a:rPr lang="en-US" altLang="zh-CN" dirty="0" smtClean="0">
                <a:latin typeface="Adobe 黑体 Std R"/>
                <a:ea typeface="Adobe 黑体 Std R"/>
                <a:cs typeface="Adobe 黑体 Std R"/>
              </a:rPr>
            </a:b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Event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76876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添加事件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添加事件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map.addEventListener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(‘click’, function(){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alert(‘您点击了地图’);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1820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移除事件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添加事件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clickHandler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= function(){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alert(‘您点击了地图’);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map.addEventListener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(‘click’,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clickHandler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后续移除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map.removeEventListener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(‘click’,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clickHandler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8101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事件</a:t>
            </a:r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参数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通过事件参数获取坐标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err="1">
                <a:latin typeface="Consolas"/>
                <a:ea typeface="Adobe 黑体 Std R"/>
                <a:cs typeface="Consolas"/>
              </a:rPr>
              <a:t>map.addEventListener</a:t>
            </a:r>
            <a:r>
              <a:rPr lang="en-US" dirty="0">
                <a:latin typeface="Consolas"/>
                <a:ea typeface="Adobe 黑体 Std R"/>
                <a:cs typeface="Consolas"/>
              </a:rPr>
              <a:t>('click', function(e)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alert</a:t>
            </a:r>
            <a:r>
              <a:rPr lang="en-US" dirty="0">
                <a:latin typeface="Consolas"/>
                <a:ea typeface="Adobe 黑体 Std R"/>
                <a:cs typeface="Consolas"/>
              </a:rPr>
              <a:t>('点击坐标: 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' + 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 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e.point.lng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+ '</a:t>
            </a:r>
            <a:r>
              <a:rPr lang="en-US" dirty="0">
                <a:latin typeface="Consolas"/>
                <a:ea typeface="Adobe 黑体 Std R"/>
                <a:cs typeface="Consolas"/>
              </a:rPr>
              <a:t>, 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' +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 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e.point.lat</a:t>
            </a:r>
            <a:r>
              <a:rPr lang="en-US" dirty="0">
                <a:latin typeface="Consolas"/>
                <a:ea typeface="Adobe 黑体 Std R"/>
                <a:cs typeface="Consolas"/>
              </a:rPr>
              <a:t>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</a:t>
            </a:r>
            <a:r>
              <a:rPr lang="en-US" dirty="0">
                <a:latin typeface="Consolas"/>
                <a:ea typeface="Adobe 黑体 Std R"/>
                <a:cs typeface="Consolas"/>
              </a:rPr>
              <a:t>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50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this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err="1" smtClean="0">
                <a:latin typeface="Consolas"/>
                <a:ea typeface="Adobe 黑体 Std R"/>
                <a:cs typeface="Consolas"/>
              </a:rPr>
              <a:t>map.addEventListener</a:t>
            </a:r>
            <a:r>
              <a:rPr lang="en-US" dirty="0">
                <a:latin typeface="Consolas"/>
                <a:ea typeface="Adobe 黑体 Std R"/>
                <a:cs typeface="Consolas"/>
              </a:rPr>
              <a:t>('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dragend</a:t>
            </a:r>
            <a:r>
              <a:rPr lang="en-US" dirty="0">
                <a:latin typeface="Consolas"/>
                <a:ea typeface="Adobe 黑体 Std R"/>
                <a:cs typeface="Consolas"/>
              </a:rPr>
              <a:t>', function(e)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</a:t>
            </a:r>
            <a:r>
              <a:rPr lang="en-US" dirty="0" err="1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这里的this就是map实</a:t>
            </a:r>
            <a:r>
              <a:rPr lang="en-US" dirty="0" err="1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例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alert</a:t>
            </a:r>
            <a:r>
              <a:rPr lang="en-US" dirty="0">
                <a:latin typeface="Consolas"/>
                <a:ea typeface="Adobe 黑体 Std R"/>
                <a:cs typeface="Consolas"/>
              </a:rPr>
              <a:t>(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this.getCenter</a:t>
            </a:r>
            <a:r>
              <a:rPr lang="en-US" dirty="0">
                <a:latin typeface="Consolas"/>
                <a:ea typeface="Adobe 黑体 Std R"/>
                <a:cs typeface="Consolas"/>
              </a:rPr>
              <a:t>())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</a:t>
            </a:r>
            <a:r>
              <a:rPr lang="en-US" dirty="0">
                <a:latin typeface="Consolas"/>
                <a:ea typeface="Adobe 黑体 Std R"/>
                <a:cs typeface="Consolas"/>
              </a:rPr>
              <a:t>);</a:t>
            </a:r>
            <a:endParaRPr lang="en-US" dirty="0" smtClean="0">
              <a:latin typeface="Consolas"/>
              <a:ea typeface="Adobe 黑体 Std R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261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事件闭包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>
                <a:latin typeface="Consolas"/>
                <a:ea typeface="Adobe 黑体 Std R"/>
                <a:cs typeface="Consolas"/>
              </a:rPr>
              <a:t>for (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i</a:t>
            </a:r>
            <a:r>
              <a:rPr lang="en-US" dirty="0">
                <a:latin typeface="Consolas"/>
                <a:ea typeface="Adobe 黑体 Std R"/>
                <a:cs typeface="Consolas"/>
              </a:rPr>
              <a:t> 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= 0</a:t>
            </a:r>
            <a:r>
              <a:rPr lang="en-US" dirty="0">
                <a:latin typeface="Consolas"/>
                <a:ea typeface="Adobe 黑体 Std R"/>
                <a:cs typeface="Consolas"/>
              </a:rPr>
              <a:t>;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i</a:t>
            </a:r>
            <a:r>
              <a:rPr lang="en-US" dirty="0">
                <a:latin typeface="Consolas"/>
                <a:ea typeface="Adobe 黑体 Std R"/>
                <a:cs typeface="Consolas"/>
              </a:rPr>
              <a:t> 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&lt; 10</a:t>
            </a:r>
            <a:r>
              <a:rPr lang="en-US" dirty="0">
                <a:latin typeface="Consolas"/>
                <a:ea typeface="Adobe 黑体 Std R"/>
                <a:cs typeface="Consolas"/>
              </a:rPr>
              <a:t>;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i</a:t>
            </a:r>
            <a:r>
              <a:rPr lang="en-US" dirty="0">
                <a:latin typeface="Consolas"/>
                <a:ea typeface="Adobe 黑体 Std R"/>
                <a:cs typeface="Consolas"/>
              </a:rPr>
              <a:t> ++) 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mkrs</a:t>
            </a:r>
            <a:r>
              <a:rPr lang="en-US" dirty="0">
                <a:latin typeface="Consolas"/>
                <a:ea typeface="Adobe 黑体 Std R"/>
                <a:cs typeface="Consolas"/>
              </a:rPr>
              <a:t>[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i</a:t>
            </a:r>
            <a:r>
              <a:rPr lang="en-US" dirty="0">
                <a:latin typeface="Consolas"/>
                <a:ea typeface="Adobe 黑体 Std R"/>
                <a:cs typeface="Consolas"/>
              </a:rPr>
              <a:t>].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addEventListener</a:t>
            </a:r>
            <a:r>
              <a:rPr lang="en-US" dirty="0">
                <a:latin typeface="Consolas"/>
                <a:ea typeface="Adobe 黑体 Std R"/>
                <a:cs typeface="Consolas"/>
              </a:rPr>
              <a:t>('click', function()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this.openInfoWindow</a:t>
            </a:r>
            <a:r>
              <a:rPr lang="en-US" dirty="0">
                <a:latin typeface="Consolas"/>
                <a:ea typeface="Adobe 黑体 Std R"/>
                <a:cs typeface="Consolas"/>
              </a:rPr>
              <a:t>(new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BMap.InfoWindow</a:t>
            </a:r>
            <a:r>
              <a:rPr lang="en-US" dirty="0">
                <a:latin typeface="Consolas"/>
                <a:ea typeface="Adobe 黑体 Std R"/>
                <a:cs typeface="Consolas"/>
              </a:rPr>
              <a:t>('我是第'+ (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i</a:t>
            </a:r>
            <a:r>
              <a:rPr lang="en-US" dirty="0">
                <a:latin typeface="Consolas"/>
                <a:ea typeface="Adobe 黑体 Std R"/>
                <a:cs typeface="Consolas"/>
              </a:rPr>
              <a:t> 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+ 1</a:t>
            </a:r>
            <a:r>
              <a:rPr lang="en-US" dirty="0">
                <a:latin typeface="Consolas"/>
                <a:ea typeface="Adobe 黑体 Std R"/>
                <a:cs typeface="Consolas"/>
              </a:rPr>
              <a:t>) +'个标注'))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>
                <a:latin typeface="Consolas"/>
                <a:ea typeface="Adobe 黑体 Std R"/>
                <a:cs typeface="Consolas"/>
              </a:rPr>
              <a:t>})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70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事件闭包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749238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>
                <a:latin typeface="Consolas"/>
                <a:ea typeface="Adobe 黑体 Std R"/>
                <a:cs typeface="Consolas"/>
              </a:rPr>
              <a:t>for (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i</a:t>
            </a:r>
            <a:r>
              <a:rPr lang="en-US" dirty="0">
                <a:latin typeface="Consolas"/>
                <a:ea typeface="Adobe 黑体 Std R"/>
                <a:cs typeface="Consolas"/>
              </a:rPr>
              <a:t> =0;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i</a:t>
            </a:r>
            <a:r>
              <a:rPr lang="en-US" dirty="0">
                <a:latin typeface="Consolas"/>
                <a:ea typeface="Adobe 黑体 Std R"/>
                <a:cs typeface="Consolas"/>
              </a:rPr>
              <a:t> &lt;10;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i</a:t>
            </a:r>
            <a:r>
              <a:rPr lang="en-US" dirty="0">
                <a:latin typeface="Consolas"/>
                <a:ea typeface="Adobe 黑体 Std R"/>
                <a:cs typeface="Consolas"/>
              </a:rPr>
              <a:t> ++) 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>
                <a:latin typeface="Consolas"/>
                <a:ea typeface="Adobe 黑体 Std R"/>
                <a:cs typeface="Consolas"/>
              </a:rPr>
              <a:t>(function()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>
                <a:latin typeface="Consolas"/>
                <a:ea typeface="Adobe 黑体 Std R"/>
                <a:cs typeface="Consolas"/>
              </a:rPr>
              <a:t> index =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i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mkrs</a:t>
            </a:r>
            <a:r>
              <a:rPr lang="en-US" dirty="0">
                <a:latin typeface="Consolas"/>
                <a:ea typeface="Adobe 黑体 Std R"/>
                <a:cs typeface="Consolas"/>
              </a:rPr>
              <a:t>[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i</a:t>
            </a:r>
            <a:r>
              <a:rPr lang="en-US" dirty="0">
                <a:latin typeface="Consolas"/>
                <a:ea typeface="Adobe 黑体 Std R"/>
                <a:cs typeface="Consolas"/>
              </a:rPr>
              <a:t>].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addEventListener</a:t>
            </a:r>
            <a:r>
              <a:rPr lang="en-US" dirty="0">
                <a:latin typeface="Consolas"/>
                <a:ea typeface="Adobe 黑体 Std R"/>
                <a:cs typeface="Consolas"/>
              </a:rPr>
              <a:t>('click', function()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   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this.openInfoWindow</a:t>
            </a:r>
            <a:r>
              <a:rPr lang="en-US" dirty="0">
                <a:latin typeface="Consolas"/>
                <a:ea typeface="Adobe 黑体 Std R"/>
                <a:cs typeface="Consolas"/>
              </a:rPr>
              <a:t>(new </a:t>
            </a:r>
            <a:r>
              <a:rPr lang="en-US" dirty="0" err="1">
                <a:latin typeface="Consolas"/>
                <a:ea typeface="Adobe 黑体 Std R"/>
                <a:cs typeface="Consolas"/>
              </a:rPr>
              <a:t>BMap.InfoWindow</a:t>
            </a:r>
            <a:r>
              <a:rPr lang="en-US" dirty="0">
                <a:latin typeface="Consolas"/>
                <a:ea typeface="Adobe 黑体 Std R"/>
                <a:cs typeface="Consolas"/>
              </a:rPr>
              <a:t>('我是第'+ (index +1) +'个标注'))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</a:t>
            </a:r>
            <a:r>
              <a:rPr lang="en-US" dirty="0">
                <a:latin typeface="Consolas"/>
                <a:ea typeface="Adobe 黑体 Std R"/>
                <a:cs typeface="Consolas"/>
              </a:rPr>
              <a:t>});    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>
                <a:latin typeface="Consolas"/>
                <a:ea typeface="Adobe 黑体 Std R"/>
                <a:cs typeface="Consolas"/>
              </a:rPr>
              <a:t>})()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412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1879"/>
            <a:ext cx="8229600" cy="1927487"/>
          </a:xfrm>
        </p:spPr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图层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/>
            </a:r>
            <a:br>
              <a:rPr lang="en-US" altLang="zh-CN" dirty="0" smtClean="0">
                <a:latin typeface="Adobe 黑体 Std R"/>
                <a:ea typeface="Adobe 黑体 Std R"/>
                <a:cs typeface="Adobe 黑体 Std R"/>
              </a:rPr>
            </a:b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Layer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5110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52155"/>
            <a:ext cx="9144000" cy="62349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1442" y="6193542"/>
            <a:ext cx="5062557" cy="523220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6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77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kuaidi100.com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3944961" y="395782"/>
            <a:ext cx="4844197" cy="4558353"/>
          </a:xfrm>
          <a:prstGeom prst="frame">
            <a:avLst>
              <a:gd name="adj1" fmla="val 829"/>
            </a:avLst>
          </a:prstGeom>
          <a:solidFill>
            <a:srgbClr val="FF0000"/>
          </a:solidFill>
          <a:ln w="9525">
            <a:solidFill>
              <a:srgbClr val="FF0000">
                <a:alpha val="50000"/>
              </a:srgbClr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dobe 黑体 Std R"/>
                <a:ea typeface="Adobe 黑体 Std R"/>
                <a:cs typeface="Adobe 黑体 Std R"/>
              </a:rPr>
              <a:t>交通流量图层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添加图层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map.addTileLayer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BMap.TrafficLayer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58659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1879"/>
            <a:ext cx="8229600" cy="1927487"/>
          </a:xfrm>
        </p:spPr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服务</a:t>
            </a: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/>
            </a:r>
            <a:br>
              <a:rPr lang="en-US" altLang="zh-CN" dirty="0" smtClean="0">
                <a:latin typeface="Adobe 黑体 Std R"/>
                <a:ea typeface="Adobe 黑体 Std R"/>
                <a:cs typeface="Adobe 黑体 Std R"/>
              </a:rPr>
            </a:br>
            <a:r>
              <a:rPr lang="en-US" altLang="zh-CN" dirty="0" smtClean="0">
                <a:latin typeface="Adobe 黑体 Std R"/>
                <a:ea typeface="Adobe 黑体 Std R"/>
                <a:cs typeface="Adobe 黑体 Std R"/>
              </a:rPr>
              <a:t>Services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46134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服务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本地搜索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路径规划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地理编码</a:t>
            </a:r>
          </a:p>
        </p:txBody>
      </p:sp>
    </p:spTree>
    <p:extLst>
      <p:ext uri="{BB962C8B-B14F-4D97-AF65-F5344CB8AC3E}">
        <p14:creationId xmlns:p14="http://schemas.microsoft.com/office/powerpoint/2010/main" val="293068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本地搜索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local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BMap.LocalSearch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(‘北京’, 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renderOptions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: 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map: map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}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local.search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(‘麦当劳’);</a:t>
            </a:r>
          </a:p>
        </p:txBody>
      </p:sp>
    </p:spTree>
    <p:extLst>
      <p:ext uri="{BB962C8B-B14F-4D97-AF65-F5344CB8AC3E}">
        <p14:creationId xmlns:p14="http://schemas.microsoft.com/office/powerpoint/2010/main" val="368818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本地搜索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local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BMap.LocalSearch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</a:t>
            </a:r>
            <a:r>
              <a:rPr lang="en-US" dirty="0">
                <a:latin typeface="Consolas"/>
                <a:ea typeface="Adobe 黑体 Std R"/>
                <a:cs typeface="Consolas"/>
              </a:rPr>
              <a:t>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北京</a:t>
            </a:r>
            <a:r>
              <a:rPr lang="en-US" dirty="0">
                <a:latin typeface="Consolas"/>
                <a:ea typeface="Adobe 黑体 Std R"/>
                <a:cs typeface="Consolas"/>
              </a:rPr>
              <a:t>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, 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renderOptions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: 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map: map,</a:t>
            </a:r>
            <a:r>
              <a:rPr lang="en-US" dirty="0">
                <a:latin typeface="Consolas"/>
                <a:ea typeface="Adobe 黑体 Std R"/>
                <a:cs typeface="Consolas"/>
              </a:rPr>
              <a:t/>
            </a:r>
            <a:br>
              <a:rPr lang="en-US" dirty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panel: </a:t>
            </a:r>
            <a:r>
              <a:rPr lang="en-US" dirty="0">
                <a:latin typeface="Consolas"/>
                <a:ea typeface="Adobe 黑体 Std R"/>
                <a:cs typeface="Consolas"/>
              </a:rPr>
              <a:t>'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panel'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}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local.search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(‘麦当劳’);</a:t>
            </a:r>
          </a:p>
        </p:txBody>
      </p:sp>
    </p:spTree>
    <p:extLst>
      <p:ext uri="{BB962C8B-B14F-4D97-AF65-F5344CB8AC3E}">
        <p14:creationId xmlns:p14="http://schemas.microsoft.com/office/powerpoint/2010/main" val="37205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本地搜索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local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BMap.LocalSearch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(‘北京’, 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onSearchComplete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: function(result){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</a:t>
            </a: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</a:t>
            </a:r>
            <a:r>
              <a:rPr lang="zh-CN" alt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读取</a:t>
            </a:r>
            <a:r>
              <a:rPr lang="en-US" altLang="zh-CN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result</a:t>
            </a:r>
            <a:r>
              <a:rPr lang="zh-CN" alt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内容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}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local.search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(‘麦当劳’);</a:t>
            </a:r>
          </a:p>
        </p:txBody>
      </p:sp>
    </p:spTree>
    <p:extLst>
      <p:ext uri="{BB962C8B-B14F-4D97-AF65-F5344CB8AC3E}">
        <p14:creationId xmlns:p14="http://schemas.microsoft.com/office/powerpoint/2010/main" val="173381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路径规划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transit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BMap.TransitRoute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(‘北京’, 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renderOptions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: 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map: map,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panel: ‘panel’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}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transit.search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西单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’, ‘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中关村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’);</a:t>
            </a:r>
          </a:p>
        </p:txBody>
      </p:sp>
    </p:spTree>
    <p:extLst>
      <p:ext uri="{BB962C8B-B14F-4D97-AF65-F5344CB8AC3E}">
        <p14:creationId xmlns:p14="http://schemas.microsoft.com/office/powerpoint/2010/main" val="36509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路径规划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err="1" smtClean="0">
                <a:latin typeface="Consolas"/>
                <a:ea typeface="Adobe 黑体 Std R"/>
                <a:cs typeface="Consolas"/>
              </a:rPr>
              <a:t>transit.search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麦当劳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’, ‘</a:t>
            </a:r>
            <a:r>
              <a:rPr lang="zh-CN" altLang="en-US" dirty="0" smtClean="0">
                <a:latin typeface="Consolas"/>
                <a:ea typeface="Adobe 黑体 Std R"/>
                <a:cs typeface="Consolas"/>
              </a:rPr>
              <a:t>肯德基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’);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3647" y="4552265"/>
            <a:ext cx="68007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dobe 黑体 Std R"/>
                <a:ea typeface="Adobe 黑体 Std R"/>
                <a:cs typeface="Adobe 黑体 Std R"/>
              </a:rPr>
              <a:t>使用字符串描述很可能导致没有结果</a:t>
            </a:r>
            <a:endParaRPr lang="en-US" sz="3200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30146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路径规划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// 使用坐标搜索</a:t>
            </a:r>
            <a:r>
              <a:rPr lang="zh-CN" altLang="en-US" dirty="0" smtClean="0">
                <a:solidFill>
                  <a:srgbClr val="92D050"/>
                </a:solidFill>
                <a:latin typeface="Consolas"/>
                <a:ea typeface="Adobe 黑体 Std R"/>
                <a:cs typeface="Consolas"/>
              </a:rPr>
              <a:t>更靠谱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/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pos1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BMap.Point</a:t>
            </a:r>
            <a:r>
              <a:rPr lang="en-US" dirty="0">
                <a:latin typeface="Consolas"/>
                <a:ea typeface="Adobe 黑体 Std R"/>
                <a:cs typeface="Consolas"/>
              </a:rPr>
              <a:t>(116.368768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, 39.94791</a:t>
            </a:r>
            <a:r>
              <a:rPr lang="en-US" dirty="0">
                <a:latin typeface="Consolas"/>
                <a:ea typeface="Adobe 黑体 Std R"/>
                <a:cs typeface="Consolas"/>
              </a:rPr>
              <a:t>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pos2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BMap.Point</a:t>
            </a:r>
            <a:r>
              <a:rPr lang="en-US" dirty="0">
                <a:latin typeface="Consolas"/>
                <a:ea typeface="Adobe 黑体 Std R"/>
                <a:cs typeface="Consolas"/>
              </a:rPr>
              <a:t>(116.435674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, 39.920248</a:t>
            </a:r>
            <a:r>
              <a:rPr lang="en-US" dirty="0">
                <a:latin typeface="Consolas"/>
                <a:ea typeface="Adobe 黑体 Std R"/>
                <a:cs typeface="Consolas"/>
              </a:rPr>
              <a:t>)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transit.search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(pos1, pos2);</a:t>
            </a:r>
          </a:p>
        </p:txBody>
      </p:sp>
    </p:spTree>
    <p:extLst>
      <p:ext uri="{BB962C8B-B14F-4D97-AF65-F5344CB8AC3E}">
        <p14:creationId xmlns:p14="http://schemas.microsoft.com/office/powerpoint/2010/main" val="38687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路径规划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4163" y="2133600"/>
            <a:ext cx="8574087" cy="4529985"/>
          </a:xfrm>
        </p:spPr>
        <p:txBody>
          <a:bodyPr>
            <a:no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US" dirty="0" err="1" smtClean="0">
                <a:latin typeface="Consolas"/>
                <a:ea typeface="Adobe 黑体 Std R"/>
                <a:cs typeface="Consolas"/>
              </a:rPr>
              <a:t>var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 driving = new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BMap.DrivingRoute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(‘北京’, 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</a:t>
            </a:r>
            <a:r>
              <a:rPr lang="en-US" dirty="0" err="1" smtClean="0">
                <a:latin typeface="Consolas"/>
                <a:ea typeface="Adobe 黑体 Std R"/>
                <a:cs typeface="Consolas"/>
              </a:rPr>
              <a:t>renderOptions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: {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map: map,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    panel: ‘panel’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    }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smtClean="0">
                <a:latin typeface="Consolas"/>
                <a:ea typeface="Adobe 黑体 Std R"/>
                <a:cs typeface="Consolas"/>
              </a:rPr>
              <a:t>});</a:t>
            </a:r>
            <a:br>
              <a:rPr lang="en-US" dirty="0" smtClean="0">
                <a:latin typeface="Consolas"/>
                <a:ea typeface="Adobe 黑体 Std R"/>
                <a:cs typeface="Consolas"/>
              </a:rPr>
            </a:br>
            <a:r>
              <a:rPr lang="en-US" dirty="0" err="1" smtClean="0">
                <a:latin typeface="Consolas"/>
                <a:ea typeface="Adobe 黑体 Std R"/>
                <a:cs typeface="Consolas"/>
              </a:rPr>
              <a:t>driving.search</a:t>
            </a:r>
            <a:r>
              <a:rPr lang="en-US" dirty="0" smtClean="0">
                <a:latin typeface="Consolas"/>
                <a:ea typeface="Adobe 黑体 Std R"/>
                <a:cs typeface="Consolas"/>
              </a:rPr>
              <a:t>(‘前门’, ‘天坛公园’);</a:t>
            </a:r>
          </a:p>
        </p:txBody>
      </p:sp>
    </p:spTree>
    <p:extLst>
      <p:ext uri="{BB962C8B-B14F-4D97-AF65-F5344CB8AC3E}">
        <p14:creationId xmlns:p14="http://schemas.microsoft.com/office/powerpoint/2010/main" val="168557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2-20 at 下午7.35.19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9144000" cy="67302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1442" y="6193542"/>
            <a:ext cx="5062557" cy="523220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6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77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 smtClean="0">
                <a:solidFill>
                  <a:schemeClr val="bg1"/>
                </a:solidFill>
              </a:rPr>
              <a:t>qunar.com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图文框 4"/>
          <p:cNvSpPr/>
          <p:nvPr/>
        </p:nvSpPr>
        <p:spPr>
          <a:xfrm>
            <a:off x="5841243" y="1310189"/>
            <a:ext cx="3029803" cy="3425584"/>
          </a:xfrm>
          <a:prstGeom prst="frame">
            <a:avLst>
              <a:gd name="adj1" fmla="val 829"/>
            </a:avLst>
          </a:prstGeom>
          <a:solidFill>
            <a:srgbClr val="FF0000"/>
          </a:solidFill>
          <a:ln w="9525">
            <a:solidFill>
              <a:srgbClr val="FF0000">
                <a:alpha val="50000"/>
              </a:srgbClr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地理编码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479118" y="3809777"/>
            <a:ext cx="1897128" cy="8359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地址描述</a:t>
            </a:r>
            <a:endParaRPr lang="en-US" sz="2400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97489" y="3809777"/>
            <a:ext cx="1463040" cy="8359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坐标</a:t>
            </a:r>
            <a:endParaRPr lang="en-US" sz="2400" dirty="0">
              <a:latin typeface="Adobe 黑体 Std R"/>
              <a:ea typeface="Adobe 黑体 Std R"/>
              <a:cs typeface="Adobe 黑体 Std 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65639" y="4018752"/>
            <a:ext cx="2282986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65639" y="4356327"/>
            <a:ext cx="2282987" cy="0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665639" y="2829201"/>
            <a:ext cx="2282987" cy="691226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地理编码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665639" y="4878452"/>
            <a:ext cx="2282987" cy="691226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逆地理编码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8018" y="4878452"/>
            <a:ext cx="25182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北京市海淀区上地十街10号</a:t>
            </a:r>
            <a:endParaRPr lang="en-US" sz="2400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97489" y="4878452"/>
            <a:ext cx="1816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116.307937</a:t>
            </a:r>
          </a:p>
          <a:p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40.056896</a:t>
            </a:r>
            <a:endParaRPr lang="en-US" sz="2400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80673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学习</a:t>
            </a:r>
            <a:r>
              <a:rPr lang="zh-CN" altLang="en-US" dirty="0" smtClean="0">
                <a:latin typeface="Adobe 黑体 Std R"/>
                <a:ea typeface="Adobe 黑体 Std R"/>
                <a:cs typeface="Adobe 黑体 Std R"/>
              </a:rPr>
              <a:t>建议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81503" y="2133600"/>
            <a:ext cx="7076747" cy="3992563"/>
          </a:xfrm>
        </p:spPr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阅读学习指南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查看参考示例</a:t>
            </a:r>
          </a:p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查看类参考</a:t>
            </a:r>
          </a:p>
        </p:txBody>
      </p:sp>
    </p:spTree>
    <p:extLst>
      <p:ext uri="{BB962C8B-B14F-4D97-AF65-F5344CB8AC3E}">
        <p14:creationId xmlns:p14="http://schemas.microsoft.com/office/powerpoint/2010/main" val="10097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dobe 黑体 Std R"/>
                <a:ea typeface="Adobe 黑体 Std R"/>
                <a:cs typeface="Adobe 黑体 Std R"/>
              </a:rPr>
              <a:t>学习资源</a:t>
            </a:r>
            <a:endParaRPr lang="en-US" dirty="0">
              <a:latin typeface="Adobe 黑体 Std R"/>
              <a:ea typeface="Adobe 黑体 Std R"/>
              <a:cs typeface="Adobe 黑体 Std 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7405" y="2555926"/>
            <a:ext cx="78939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Adobe 黑体 Std R"/>
                <a:ea typeface="Adobe 黑体 Std R"/>
                <a:cs typeface="Adobe 黑体 Std R"/>
              </a:rPr>
              <a:t>地图API官网</a:t>
            </a:r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：</a:t>
            </a:r>
          </a:p>
          <a:p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http://developer.baidu.com/map/</a:t>
            </a:r>
          </a:p>
          <a:p>
            <a:endParaRPr lang="en-US" sz="2400" dirty="0" smtClean="0">
              <a:latin typeface="Adobe 黑体 Std R"/>
              <a:ea typeface="Adobe 黑体 Std R"/>
              <a:cs typeface="Adobe 黑体 Std R"/>
            </a:endParaRPr>
          </a:p>
          <a:p>
            <a:r>
              <a:rPr lang="en-US" sz="2400" dirty="0" err="1" smtClean="0">
                <a:latin typeface="Adobe 黑体 Std R"/>
                <a:ea typeface="Adobe 黑体 Std R"/>
                <a:cs typeface="Adobe 黑体 Std R"/>
              </a:rPr>
              <a:t>Mr.J</a:t>
            </a:r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 </a:t>
            </a:r>
            <a:r>
              <a:rPr lang="en-US" sz="2400" dirty="0" err="1" smtClean="0">
                <a:latin typeface="Adobe 黑体 Std R"/>
                <a:ea typeface="Adobe 黑体 Std R"/>
                <a:cs typeface="Adobe 黑体 Std R"/>
              </a:rPr>
              <a:t>博客</a:t>
            </a:r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：</a:t>
            </a:r>
            <a:br>
              <a:rPr lang="en-US" sz="2400" dirty="0" smtClean="0">
                <a:latin typeface="Adobe 黑体 Std R"/>
                <a:ea typeface="Adobe 黑体 Std R"/>
                <a:cs typeface="Adobe 黑体 Std R"/>
              </a:rPr>
            </a:br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http://www.cnblogs.com/jz1108/</a:t>
            </a:r>
            <a:br>
              <a:rPr lang="en-US" sz="2400" dirty="0" smtClean="0">
                <a:latin typeface="Adobe 黑体 Std R"/>
                <a:ea typeface="Adobe 黑体 Std R"/>
                <a:cs typeface="Adobe 黑体 Std R"/>
              </a:rPr>
            </a:br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/>
            </a:r>
            <a:br>
              <a:rPr lang="en-US" sz="2400" dirty="0" smtClean="0">
                <a:latin typeface="Adobe 黑体 Std R"/>
                <a:ea typeface="Adobe 黑体 Std R"/>
                <a:cs typeface="Adobe 黑体 Std R"/>
              </a:rPr>
            </a:br>
            <a:r>
              <a:rPr lang="zh-CN" altLang="en-US" sz="2400" dirty="0" smtClean="0">
                <a:latin typeface="Adobe 黑体 Std R"/>
                <a:ea typeface="Adobe 黑体 Std R"/>
                <a:cs typeface="Adobe 黑体 Std R"/>
              </a:rPr>
              <a:t>酸奶小妹</a:t>
            </a:r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 </a:t>
            </a:r>
            <a:r>
              <a:rPr lang="en-US" sz="2400" dirty="0" err="1" smtClean="0">
                <a:latin typeface="Adobe 黑体 Std R"/>
                <a:ea typeface="Adobe 黑体 Std R"/>
                <a:cs typeface="Adobe 黑体 Std R"/>
              </a:rPr>
              <a:t>博客</a:t>
            </a:r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：</a:t>
            </a:r>
            <a:br>
              <a:rPr lang="en-US" sz="2400" dirty="0" smtClean="0">
                <a:latin typeface="Adobe 黑体 Std R"/>
                <a:ea typeface="Adobe 黑体 Std R"/>
                <a:cs typeface="Adobe 黑体 Std R"/>
              </a:rPr>
            </a:br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http://www.cnblogs.com/milkmap/</a:t>
            </a:r>
          </a:p>
          <a:p>
            <a:endParaRPr lang="en-US" sz="2400" dirty="0" smtClean="0">
              <a:latin typeface="Adobe 黑体 Std R"/>
              <a:ea typeface="Adobe 黑体 Std R"/>
              <a:cs typeface="Adobe 黑体 Std R"/>
            </a:endParaRPr>
          </a:p>
          <a:p>
            <a:r>
              <a:rPr lang="zh-CN" altLang="en-US" sz="2400" dirty="0" smtClean="0">
                <a:latin typeface="Adobe 黑体 Std R"/>
                <a:ea typeface="Adobe 黑体 Std R"/>
                <a:cs typeface="Adobe 黑体 Std R"/>
              </a:rPr>
              <a:t>问题咨询</a:t>
            </a:r>
            <a:endParaRPr lang="en-US" sz="2400" dirty="0" smtClean="0">
              <a:latin typeface="Adobe 黑体 Std R"/>
              <a:ea typeface="Adobe 黑体 Std R"/>
              <a:cs typeface="Adobe 黑体 Std R"/>
            </a:endParaRPr>
          </a:p>
          <a:p>
            <a:r>
              <a:rPr lang="en-US" sz="2400" dirty="0" smtClean="0">
                <a:latin typeface="Adobe 黑体 Std R"/>
                <a:ea typeface="Adobe 黑体 Std R"/>
                <a:cs typeface="Adobe 黑体 Std R"/>
              </a:rPr>
              <a:t>mapapi</a:t>
            </a:r>
            <a:r>
              <a:rPr lang="en-US" altLang="zh-CN" sz="2400" dirty="0" smtClean="0">
                <a:latin typeface="Adobe 黑体 Std R"/>
                <a:ea typeface="Adobe 黑体 Std R"/>
                <a:cs typeface="Adobe 黑体 Std R"/>
              </a:rPr>
              <a:t>@baidu.com  </a:t>
            </a:r>
            <a:endParaRPr lang="en-US" sz="2400" dirty="0">
              <a:latin typeface="Adobe 黑体 Std R"/>
              <a:ea typeface="Adobe 黑体 Std R"/>
              <a:cs typeface="Adobe 黑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40015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3" name="Picture 3" descr="C:\Users\yanjun\AppData\Roaming\Tencent\Users\33272318\QQ\WinTemp\RichOle\G6@@%)A4YZDJ_EH66T`OTS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391650" cy="7705725"/>
          </a:xfrm>
          <a:prstGeom prst="rect">
            <a:avLst/>
          </a:prstGeom>
          <a:noFill/>
        </p:spPr>
      </p:pic>
      <p:sp>
        <p:nvSpPr>
          <p:cNvPr id="5" name="图文框 4"/>
          <p:cNvSpPr/>
          <p:nvPr/>
        </p:nvSpPr>
        <p:spPr>
          <a:xfrm>
            <a:off x="0" y="545913"/>
            <a:ext cx="5663821" cy="7159812"/>
          </a:xfrm>
          <a:prstGeom prst="frame">
            <a:avLst>
              <a:gd name="adj1" fmla="val 829"/>
            </a:avLst>
          </a:prstGeom>
          <a:solidFill>
            <a:srgbClr val="FF0000"/>
          </a:solidFill>
          <a:ln w="9525">
            <a:solidFill>
              <a:srgbClr val="FF0000">
                <a:alpha val="50000"/>
              </a:srgbClr>
            </a:solidFill>
            <a:rou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81442" y="6193542"/>
            <a:ext cx="5062557" cy="523220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6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77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anjuke.com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</a:majorFont>
      <a:minorFont>
        <a:latin typeface="Calibri"/>
        <a:ea typeface=""/>
        <a:cs typeface=""/>
        <a:font script="Jpan" typeface="ＭＳ ゴシック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5798</TotalTime>
  <Words>707</Words>
  <Application>Microsoft Office PowerPoint</Application>
  <PresentationFormat>全屏显示(4:3)</PresentationFormat>
  <Paragraphs>296</Paragraphs>
  <Slides>82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82</vt:i4>
      </vt:variant>
    </vt:vector>
  </HeadingPairs>
  <TitlesOfParts>
    <vt:vector size="96" baseType="lpstr">
      <vt:lpstr>Adobe 黑体 Std R</vt:lpstr>
      <vt:lpstr>新細明體</vt:lpstr>
      <vt:lpstr>宋体</vt:lpstr>
      <vt:lpstr>微软雅黑</vt:lpstr>
      <vt:lpstr>幼圆</vt:lpstr>
      <vt:lpstr>Arial</vt:lpstr>
      <vt:lpstr>Calibri</vt:lpstr>
      <vt:lpstr>Consolas</vt:lpstr>
      <vt:lpstr>Corbel</vt:lpstr>
      <vt:lpstr>Palatino Linotype</vt:lpstr>
      <vt:lpstr>Wingdings</vt:lpstr>
      <vt:lpstr>Spectrum</vt:lpstr>
      <vt:lpstr>Office Theme</vt:lpstr>
      <vt:lpstr>1_Office Theme</vt:lpstr>
      <vt:lpstr>PowerPoint 演示文稿</vt:lpstr>
      <vt:lpstr>ctech.baidu.com/fe</vt:lpstr>
      <vt:lpstr>地图API是什么</vt:lpstr>
      <vt:lpstr>地图API是什么</vt:lpstr>
      <vt:lpstr>今天我们只讲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一些说明</vt:lpstr>
      <vt:lpstr>级别</vt:lpstr>
      <vt:lpstr>继续优化地图…</vt:lpstr>
      <vt:lpstr>操作&amp;效果</vt:lpstr>
      <vt:lpstr>地图状态</vt:lpstr>
      <vt:lpstr>控件 Control</vt:lpstr>
      <vt:lpstr>控件</vt:lpstr>
      <vt:lpstr>添加控件</vt:lpstr>
      <vt:lpstr>添加控件</vt:lpstr>
      <vt:lpstr>控件位置</vt:lpstr>
      <vt:lpstr>控件位置</vt:lpstr>
      <vt:lpstr>控件配置</vt:lpstr>
      <vt:lpstr>覆盖物 Overlay</vt:lpstr>
      <vt:lpstr>覆盖物</vt:lpstr>
      <vt:lpstr>标注</vt:lpstr>
      <vt:lpstr>添加标注</vt:lpstr>
      <vt:lpstr>标注拖拽</vt:lpstr>
      <vt:lpstr>标注动画</vt:lpstr>
      <vt:lpstr>自定义标注图标</vt:lpstr>
      <vt:lpstr>标注组成</vt:lpstr>
      <vt:lpstr>标注图标</vt:lpstr>
      <vt:lpstr>标注图标</vt:lpstr>
      <vt:lpstr>标注图标</vt:lpstr>
      <vt:lpstr>文本标注</vt:lpstr>
      <vt:lpstr>文本标注</vt:lpstr>
      <vt:lpstr>文本标注</vt:lpstr>
      <vt:lpstr>线和面</vt:lpstr>
      <vt:lpstr>信息窗口</vt:lpstr>
      <vt:lpstr>信息窗口</vt:lpstr>
      <vt:lpstr>信息窗口</vt:lpstr>
      <vt:lpstr>事件 Event</vt:lpstr>
      <vt:lpstr>添加事件</vt:lpstr>
      <vt:lpstr>移除事件</vt:lpstr>
      <vt:lpstr>事件参数</vt:lpstr>
      <vt:lpstr>this</vt:lpstr>
      <vt:lpstr>事件闭包</vt:lpstr>
      <vt:lpstr>事件闭包</vt:lpstr>
      <vt:lpstr>图层 Layer</vt:lpstr>
      <vt:lpstr>交通流量图层</vt:lpstr>
      <vt:lpstr>服务 Services</vt:lpstr>
      <vt:lpstr>服务</vt:lpstr>
      <vt:lpstr>本地搜索</vt:lpstr>
      <vt:lpstr>本地搜索</vt:lpstr>
      <vt:lpstr>本地搜索</vt:lpstr>
      <vt:lpstr>路径规划</vt:lpstr>
      <vt:lpstr>路径规划</vt:lpstr>
      <vt:lpstr>路径规划</vt:lpstr>
      <vt:lpstr>路径规划</vt:lpstr>
      <vt:lpstr>地理编码</vt:lpstr>
      <vt:lpstr>学习建议</vt:lpstr>
      <vt:lpstr>学习资源</vt:lpstr>
    </vt:vector>
  </TitlesOfParts>
  <Company>Baidu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</dc:title>
  <dc:creator>yanjun</dc:creator>
  <cp:lastModifiedBy>xinj-13</cp:lastModifiedBy>
  <cp:revision>419</cp:revision>
  <dcterms:created xsi:type="dcterms:W3CDTF">2011-05-25T05:04:58Z</dcterms:created>
  <dcterms:modified xsi:type="dcterms:W3CDTF">2017-03-17T02:00:08Z</dcterms:modified>
</cp:coreProperties>
</file>